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1" r:id="rId5"/>
    <p:sldId id="284" r:id="rId6"/>
    <p:sldId id="270" r:id="rId7"/>
    <p:sldId id="287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95" r:id="rId25"/>
    <p:sldId id="283" r:id="rId26"/>
    <p:sldId id="282" r:id="rId27"/>
    <p:sldId id="2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6209" autoAdjust="0"/>
  </p:normalViewPr>
  <p:slideViewPr>
    <p:cSldViewPr snapToGrid="0">
      <p:cViewPr varScale="1">
        <p:scale>
          <a:sx n="63" d="100"/>
          <a:sy n="63" d="100"/>
        </p:scale>
        <p:origin x="2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17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 ….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Adrien a montrer ce que peut faire Ansible avec un script ultra simple.</a:t>
            </a:r>
            <a:br>
              <a:rPr lang="fr-FR" dirty="0"/>
            </a:br>
            <a:r>
              <a:rPr lang="fr-FR" dirty="0"/>
              <a:t>Pour le corps de notre </a:t>
            </a:r>
            <a:r>
              <a:rPr lang="fr-FR" dirty="0" err="1"/>
              <a:t>Meetup</a:t>
            </a:r>
            <a:r>
              <a:rPr lang="fr-FR" dirty="0"/>
              <a:t> , nous l’avons bien sûr utilisé Ansible.</a:t>
            </a:r>
          </a:p>
          <a:p>
            <a:r>
              <a:rPr lang="fr-FR" dirty="0"/>
              <a:t>Avec un script un tout petit peu plus élaboré , nous avons mis en place l’infrastructure suivante.</a:t>
            </a:r>
          </a:p>
          <a:p>
            <a:r>
              <a:rPr lang="fr-FR" dirty="0"/>
              <a:t>Toujours sur une VM proposé par Digital </a:t>
            </a:r>
            <a:r>
              <a:rPr lang="fr-FR" dirty="0" err="1"/>
              <a:t>Ocean</a:t>
            </a:r>
            <a:r>
              <a:rPr lang="fr-FR" dirty="0"/>
              <a:t> pour la modique somme de 5€ par mois (d’ailleurs Adrien faudra qu’on discute pour la facture, j’en suis déjà à 20 boules)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15.sv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1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IaC</a:t>
            </a:r>
            <a:r>
              <a:rPr lang="fr-FR" sz="2400" dirty="0"/>
              <a:t> sur cloud </a:t>
            </a:r>
            <a:r>
              <a:rPr lang="fr-FR" sz="2400" dirty="0" err="1"/>
              <a:t>DigitalOcean</a:t>
            </a:r>
            <a:r>
              <a:rPr lang="fr-FR" sz="2400" dirty="0"/>
              <a:t> (</a:t>
            </a:r>
            <a:r>
              <a:rPr lang="fr-FR" sz="2400" dirty="0" err="1"/>
              <a:t>Iaas</a:t>
            </a:r>
            <a:r>
              <a:rPr lang="fr-FR" sz="2400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9" y="1521101"/>
            <a:ext cx="4772504" cy="377322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C17F722-1C81-15FB-1709-838DCE34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5900" y="1014242"/>
            <a:ext cx="2909887" cy="29098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88" y="101236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60266" y="2107546"/>
            <a:ext cx="277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34619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044201"/>
            <a:ext cx="260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2976333"/>
            <a:ext cx="2503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Users</a:t>
            </a:r>
            <a:r>
              <a:rPr lang="fr-FR" sz="2000" b="1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40665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</p:cNvCxnSpPr>
          <p:nvPr/>
        </p:nvCxnSpPr>
        <p:spPr>
          <a:xfrm flipV="1">
            <a:off x="8848165" y="3494735"/>
            <a:ext cx="1356539" cy="524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21295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54869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27483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562603"/>
            <a:ext cx="11804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Ce script principal et les </a:t>
            </a:r>
            <a:r>
              <a:rPr lang="fr-FR" sz="2000" b="1" dirty="0" err="1"/>
              <a:t>scrips</a:t>
            </a:r>
            <a:r>
              <a:rPr lang="fr-FR" sz="2000" b="1" dirty="0"/>
              <a:t> correspondants aux tâches est dans un repo différent de l’application Next</a:t>
            </a:r>
            <a:br>
              <a:rPr lang="fr-FR" sz="2000" b="1" dirty="0"/>
            </a:br>
            <a:r>
              <a:rPr lang="fr-FR" sz="2000" b="1" dirty="0"/>
              <a:t>Il ne sert que pour la mise en place ou la mise à jour de l’infrastructure  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8E4EF5-FA78-8AA4-1C1F-D2D76B04E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12" y="3494735"/>
            <a:ext cx="2160627" cy="21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5E30DD3B-5940-9326-8B41-C1AB6086F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4060" y="1961968"/>
            <a:ext cx="2170752" cy="21707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Etat des lieux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428" y="942930"/>
            <a:ext cx="11271250" cy="5686109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notre serveur opérationnel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Mais …. il n’est pas lié au repo qui contient l’application Next JS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cela on va utiliser un processus de CI CD 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CI CD fait en sorte que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Lorsque la branche principale du repo qui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heberge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l’appli recevra un push, le serveur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nextJS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raffraichit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processus sera implémenté par le second outil de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 programme: </a:t>
            </a: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fr-FR" sz="24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-1"/>
            <a:ext cx="9634982" cy="714693"/>
          </a:xfrm>
        </p:spPr>
        <p:txBody>
          <a:bodyPr/>
          <a:lstStyle/>
          <a:p>
            <a:r>
              <a:rPr lang="fr-FR" sz="2400" dirty="0"/>
              <a:t>Logique d’une </a:t>
            </a:r>
            <a:r>
              <a:rPr lang="fr-FR" sz="2400" dirty="0" err="1"/>
              <a:t>GithubAction</a:t>
            </a:r>
            <a:endParaRPr lang="fr-FR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 dans le répertoire .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Une 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est caractérisée par</a:t>
            </a:r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2" y="4507994"/>
            <a:ext cx="369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L’action </a:t>
            </a:r>
            <a:r>
              <a:rPr lang="fr-FR" sz="2400" b="1" dirty="0" err="1"/>
              <a:t>runner</a:t>
            </a:r>
            <a:r>
              <a:rPr lang="fr-FR" sz="2400" b="1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Un push sur la branche Master déclenche le CI CD et l’appli se </a:t>
            </a:r>
            <a:r>
              <a:rPr lang="fr-FR" sz="2800" dirty="0" err="1"/>
              <a:t>raffraichit</a:t>
            </a:r>
            <a:endParaRPr lang="fr-FR" sz="28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42EF475-128E-7157-60D4-73F9F5BC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59" y="883984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A0AB0453-F3F6-64A2-20D4-3E03435A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395" y="3890394"/>
            <a:ext cx="2240216" cy="22402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5756DE-BC2A-2FFD-5750-15F82C3A66E0}"/>
              </a:ext>
            </a:extLst>
          </p:cNvPr>
          <p:cNvSpPr txBox="1"/>
          <p:nvPr/>
        </p:nvSpPr>
        <p:spPr>
          <a:xfrm>
            <a:off x="4732902" y="1588593"/>
            <a:ext cx="57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L’instant DEMO ou l’effet DEMO </a:t>
            </a:r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</a:t>
            </a:r>
            <a:r>
              <a:rPr lang="fr-FR" sz="2400" dirty="0" err="1"/>
              <a:t>Meetup</a:t>
            </a:r>
            <a:r>
              <a:rPr lang="fr-FR" sz="2400" dirty="0"/>
              <a:t>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10030524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0276" y="3556846"/>
            <a:ext cx="1996488" cy="199648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095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550" y="1953215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Suivi automatique de JIRA par composition de </a:t>
            </a:r>
            <a:r>
              <a:rPr lang="fr-FR" sz="2400" dirty="0" err="1"/>
              <a:t>githubActions</a:t>
            </a:r>
            <a:endParaRPr lang="fr-FR" sz="2400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75" y="63313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B6D54-4D05-E920-0B95-F01090A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action définie elle aussi dans le code de l’application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9CCD3-53E6-8624-D502-8039FDB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5" y="2025737"/>
            <a:ext cx="5763575" cy="22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2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Mais cette 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Demo</a:t>
            </a:r>
            <a:r>
              <a:rPr lang="fr-FR" sz="2400" dirty="0"/>
              <a:t> de la transition JIRA automatique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1.Aller sur le sprint du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2.Créer un ticket -&gt; ajouter des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3.créer une PR :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le déclenchement du Workflow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la transition du ticket à l’état 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Cours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4.Merge la PR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 déclenchement du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la transition du ticket à l’état 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…..C’est-à-dire nous tous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Principes et apports du </a:t>
            </a:r>
            <a:r>
              <a:rPr lang="fr-FR" sz="2400" dirty="0" err="1"/>
              <a:t>devops</a:t>
            </a:r>
            <a:endParaRPr lang="fr-FR" sz="2400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310" y="1280633"/>
            <a:ext cx="1980284" cy="198028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3310" y="3384131"/>
            <a:ext cx="1980284" cy="1980284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55309" y="730504"/>
            <a:ext cx="8080737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C’est quoi faire du </a:t>
            </a:r>
            <a:r>
              <a:rPr lang="fr-FR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Devops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 ?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de réaliser plus vite cette application  </a:t>
            </a: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créant l’infrastructure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la communication autour de ce qui est fait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Un bienfait au-delà de la productivité</a:t>
            </a: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Et bien, en devenant autonome, on s’épanoui.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On a plus de moyens pour résoudre les problèmes qui surgissent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Alors on donne la pleine mesure de notre talent. 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40" y="1527463"/>
            <a:ext cx="1412036" cy="141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425" y="2591648"/>
            <a:ext cx="1226029" cy="1226029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63" y="4593431"/>
            <a:ext cx="1365359" cy="1365359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sz="2400" dirty="0"/>
              <a:t>Le </a:t>
            </a:r>
            <a:r>
              <a:rPr lang="fr-FR" sz="2400" dirty="0" err="1"/>
              <a:t>Devops</a:t>
            </a:r>
            <a:r>
              <a:rPr lang="fr-FR" sz="2400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Quel est l’impact sur l’entreprise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Dev et Ops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42B3F9E-4170-C23F-54B5-22FDFC10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91" y="2910740"/>
            <a:ext cx="4041915" cy="1996488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365E70B7-D4B4-1D6E-AB0C-90876EC6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833" y="1314361"/>
            <a:ext cx="3429062" cy="3429062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1536211" y="1275122"/>
            <a:ext cx="736062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Exécuter l’appli du repo :https://github.com/dirakkk/vitrine-</a:t>
            </a:r>
            <a:r>
              <a:rPr lang="fr-FR" sz="2000" dirty="0" err="1"/>
              <a:t>next</a:t>
            </a:r>
            <a:br>
              <a:rPr lang="fr-FR" sz="2000" dirty="0"/>
            </a:br>
            <a:r>
              <a:rPr lang="fr-FR" sz="2000" dirty="0"/>
              <a:t>Sur la VM localisée sur http://207.154.224.219:3000/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  <a:stCxn id="3" idx="3"/>
            <a:endCxn id="52" idx="1"/>
          </p:cNvCxnSpPr>
          <p:nvPr/>
        </p:nvCxnSpPr>
        <p:spPr>
          <a:xfrm flipV="1">
            <a:off x="4222106" y="3754537"/>
            <a:ext cx="861302" cy="15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222106" y="3963838"/>
            <a:ext cx="861302" cy="64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7767366" y="2605299"/>
            <a:ext cx="377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  Un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6991408" y="2977179"/>
            <a:ext cx="1034425" cy="8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280147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345428" y="5505062"/>
            <a:ext cx="9334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Intégrer dans Jira le suivi automatique du workflow de développement</a:t>
            </a:r>
          </a:p>
          <a:p>
            <a:r>
              <a:rPr lang="fr-FR" sz="2400" dirty="0"/>
              <a:t>(faire évoluer les statuts des tickets selon les PR)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C4A56A6-4AAC-826E-C428-6708FD228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610" y="5135218"/>
            <a:ext cx="1279869" cy="127986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A77AD6D-E52C-2C12-0ECD-A630F5AB4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0" y="1009394"/>
            <a:ext cx="1257950" cy="1257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CFCE8A-3CBA-A9A4-C4A7-C8BB89AC94FF}"/>
              </a:ext>
            </a:extLst>
          </p:cNvPr>
          <p:cNvSpPr txBox="1"/>
          <p:nvPr/>
        </p:nvSpPr>
        <p:spPr>
          <a:xfrm>
            <a:off x="9441491" y="1731205"/>
            <a:ext cx="135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08BCED-1716-890D-D035-11B16F808F9A}"/>
              </a:ext>
            </a:extLst>
          </p:cNvPr>
          <p:cNvSpPr txBox="1"/>
          <p:nvPr/>
        </p:nvSpPr>
        <p:spPr>
          <a:xfrm>
            <a:off x="1513010" y="5382458"/>
            <a:ext cx="478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00A424-71F0-40A1-EAB2-C31C93EC1E9E}"/>
              </a:ext>
            </a:extLst>
          </p:cNvPr>
          <p:cNvSpPr txBox="1"/>
          <p:nvPr/>
        </p:nvSpPr>
        <p:spPr>
          <a:xfrm>
            <a:off x="1934962" y="2959056"/>
            <a:ext cx="389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3549</TotalTime>
  <Words>2318</Words>
  <Application>Microsoft Office PowerPoint</Application>
  <PresentationFormat>Grand écran</PresentationFormat>
  <Paragraphs>291</Paragraphs>
  <Slides>24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Un Meetup et 2 objectifs</vt:lpstr>
      <vt:lpstr>Remerciements</vt:lpstr>
      <vt:lpstr>Théorie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Etat des lieux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action définie elle aussi dans le code de l’application</vt:lpstr>
      <vt:lpstr>Une vue un peu simplifiée de notre Github action pour la synchro JIRA</vt:lpstr>
      <vt:lpstr>Demo de la transition JIRA automatique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52</cp:revision>
  <dcterms:created xsi:type="dcterms:W3CDTF">2024-11-27T08:46:35Z</dcterms:created>
  <dcterms:modified xsi:type="dcterms:W3CDTF">2025-01-28T09:27:53Z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